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68" r:id="rId3"/>
    <p:sldId id="262" r:id="rId4"/>
    <p:sldId id="271" r:id="rId5"/>
    <p:sldId id="261" r:id="rId6"/>
    <p:sldId id="258" r:id="rId7"/>
    <p:sldId id="263" r:id="rId8"/>
    <p:sldId id="257" r:id="rId9"/>
    <p:sldId id="265" r:id="rId10"/>
    <p:sldId id="266" r:id="rId11"/>
    <p:sldId id="267" r:id="rId12"/>
    <p:sldId id="260" r:id="rId13"/>
    <p:sldId id="264" r:id="rId1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3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8" autoAdjust="0"/>
    <p:restoredTop sz="94636" autoAdjust="0"/>
  </p:normalViewPr>
  <p:slideViewPr>
    <p:cSldViewPr>
      <p:cViewPr varScale="1">
        <p:scale>
          <a:sx n="120" d="100"/>
          <a:sy n="120" d="100"/>
        </p:scale>
        <p:origin x="2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B2220-22FC-4A30-903F-009C0FF82A00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DAB5-54E8-4BF5-A549-2B4B50EA9A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813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C83DA-85B6-436D-95E8-183BADCDBCFF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ABDBE-CAE3-4053-A294-6377B28E5D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83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ABDBE-CAE3-4053-A294-6377B28E5DB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50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CABDBE-CAE3-4053-A294-6377B28E5DB6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354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CABDBE-CAE3-4053-A294-6377B28E5DB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34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CABDBE-CAE3-4053-A294-6377B28E5DB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17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0AC9-3868-4C6F-845B-FDB8F0B439B3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D7BF-2FBD-4137-9D5D-2413E0AD41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0AC9-3868-4C6F-845B-FDB8F0B439B3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D7BF-2FBD-4137-9D5D-2413E0AD41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0AC9-3868-4C6F-845B-FDB8F0B439B3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D7BF-2FBD-4137-9D5D-2413E0AD41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0AC9-3868-4C6F-845B-FDB8F0B439B3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D7BF-2FBD-4137-9D5D-2413E0AD41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0AC9-3868-4C6F-845B-FDB8F0B439B3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D7BF-2FBD-4137-9D5D-2413E0AD41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0AC9-3868-4C6F-845B-FDB8F0B439B3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D7BF-2FBD-4137-9D5D-2413E0AD41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0AC9-3868-4C6F-845B-FDB8F0B439B3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D7BF-2FBD-4137-9D5D-2413E0AD41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0AC9-3868-4C6F-845B-FDB8F0B439B3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D7BF-2FBD-4137-9D5D-2413E0AD41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0AC9-3868-4C6F-845B-FDB8F0B439B3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D7BF-2FBD-4137-9D5D-2413E0AD41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0AC9-3868-4C6F-845B-FDB8F0B439B3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D7BF-2FBD-4137-9D5D-2413E0AD41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0AC9-3868-4C6F-845B-FDB8F0B439B3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D7BF-2FBD-4137-9D5D-2413E0AD41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30AC9-3868-4C6F-845B-FDB8F0B439B3}" type="datetimeFigureOut">
              <a:rPr lang="fr-FR" smtClean="0"/>
              <a:pPr/>
              <a:t>12/02/2020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7D7BF-2FBD-4137-9D5D-2413E0AD41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ln w="63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Samedi 16 novembre 2019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59632"/>
            <a:ext cx="8229600" cy="5598368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fr-FR" dirty="0" smtClean="0"/>
              <a:t>Réunion inter-associative de préparation des élections municipales des 15 </a:t>
            </a:r>
            <a:r>
              <a:rPr lang="fr-FR" smtClean="0"/>
              <a:t>et 22 </a:t>
            </a:r>
            <a:r>
              <a:rPr lang="fr-FR" dirty="0" smtClean="0"/>
              <a:t>mars 2020</a:t>
            </a:r>
          </a:p>
          <a:p>
            <a:pPr marL="0" indent="0">
              <a:spcBef>
                <a:spcPts val="1800"/>
              </a:spcBef>
              <a:buNone/>
            </a:pPr>
            <a:endParaRPr lang="fr-FR" dirty="0"/>
          </a:p>
          <a:p>
            <a:pPr marL="0" indent="0">
              <a:spcBef>
                <a:spcPts val="1800"/>
              </a:spcBef>
              <a:buNone/>
            </a:pPr>
            <a:endParaRPr lang="fr-FR" dirty="0" smtClean="0"/>
          </a:p>
          <a:p>
            <a:pPr marL="0" indent="0">
              <a:spcBef>
                <a:spcPts val="1800"/>
              </a:spcBef>
              <a:buNone/>
            </a:pPr>
            <a:endParaRPr lang="fr-FR" dirty="0"/>
          </a:p>
          <a:p>
            <a:pPr marL="0" indent="0">
              <a:spcBef>
                <a:spcPts val="1800"/>
              </a:spcBef>
              <a:buNone/>
            </a:pPr>
            <a:endParaRPr lang="fr-FR" dirty="0" smtClean="0"/>
          </a:p>
          <a:p>
            <a:pPr marL="0" indent="0" algn="ctr">
              <a:spcBef>
                <a:spcPts val="1800"/>
              </a:spcBef>
              <a:buNone/>
            </a:pPr>
            <a:r>
              <a:rPr lang="fr-FR" dirty="0" smtClean="0"/>
              <a:t>Organisées par le Collectif Citoyens Fraternels, pour un vrai « vivre ensemble » dans le 92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400" dirty="0" smtClean="0">
                <a:solidFill>
                  <a:srgbClr val="C00000"/>
                </a:solidFill>
              </a:rPr>
              <a:t>www.citoyensfraternels.org </a:t>
            </a:r>
            <a:endParaRPr lang="fr-FR" sz="2400" dirty="0">
              <a:solidFill>
                <a:srgbClr val="C00000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CB9481AE-2433-48A1-9386-8A867A357FE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812" y="2431307"/>
            <a:ext cx="3384376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105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3998071-7766-4814-8854-656E68A02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267455"/>
            <a:ext cx="6059016" cy="1143000"/>
          </a:xfrm>
        </p:spPr>
        <p:txBody>
          <a:bodyPr>
            <a:normAutofit/>
          </a:bodyPr>
          <a:lstStyle/>
          <a:p>
            <a:pPr algn="r"/>
            <a:r>
              <a:rPr lang="fr-FR" b="1" dirty="0" smtClean="0"/>
              <a:t>Dossier </a:t>
            </a:r>
            <a:r>
              <a:rPr lang="fr-FR" b="1" dirty="0"/>
              <a:t>OPML92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A8A9B31-AD02-4753-8CE5-F9DACE2BD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703130"/>
            <a:ext cx="8712968" cy="4523641"/>
          </a:xfrm>
        </p:spPr>
        <p:txBody>
          <a:bodyPr>
            <a:normAutofit fontScale="92500" lnSpcReduction="10000"/>
          </a:bodyPr>
          <a:lstStyle/>
          <a:p>
            <a:pPr marL="800100" lvl="2" indent="0" algn="ctr">
              <a:buNone/>
            </a:pPr>
            <a:r>
              <a:rPr lang="fr-FR" sz="2800" b="1" dirty="0"/>
              <a:t>QUELQUES POINTS IMPORTANTS</a:t>
            </a:r>
          </a:p>
          <a:p>
            <a:pPr marL="800100" lvl="2" indent="0" algn="ctr">
              <a:buNone/>
            </a:pPr>
            <a:endParaRPr lang="fr-FR" dirty="0"/>
          </a:p>
          <a:p>
            <a:pPr lvl="2" indent="-342900"/>
            <a:r>
              <a:rPr lang="fr-FR" sz="2800" dirty="0">
                <a:solidFill>
                  <a:srgbClr val="FF0000"/>
                </a:solidFill>
              </a:rPr>
              <a:t>Les populations </a:t>
            </a:r>
            <a:r>
              <a:rPr lang="fr-FR" sz="2800" dirty="0" smtClean="0">
                <a:solidFill>
                  <a:srgbClr val="FF0000"/>
                </a:solidFill>
              </a:rPr>
              <a:t>pauvres</a:t>
            </a:r>
          </a:p>
          <a:p>
            <a:pPr marL="800100" lvl="2" indent="0">
              <a:buNone/>
            </a:pPr>
            <a:r>
              <a:rPr lang="fr-FR" sz="2000" dirty="0"/>
              <a:t>	</a:t>
            </a:r>
            <a:r>
              <a:rPr lang="fr-FR" sz="2000" dirty="0" smtClean="0"/>
              <a:t>Il </a:t>
            </a:r>
            <a:r>
              <a:rPr lang="fr-FR" sz="2000" dirty="0"/>
              <a:t>y en a partout  même dans les communes riches</a:t>
            </a:r>
          </a:p>
          <a:p>
            <a:pPr marL="800100" lvl="2" indent="0">
              <a:buNone/>
            </a:pPr>
            <a:r>
              <a:rPr lang="fr-FR" sz="2000" dirty="0" smtClean="0"/>
              <a:t>	Il </a:t>
            </a:r>
            <a:r>
              <a:rPr lang="fr-FR" sz="2000" dirty="0"/>
              <a:t>y en a dans le parc privé </a:t>
            </a:r>
            <a:endParaRPr lang="fr-FR" sz="2000" dirty="0" smtClean="0"/>
          </a:p>
          <a:p>
            <a:pPr marL="800100" lvl="2" indent="0">
              <a:buNone/>
            </a:pPr>
            <a:endParaRPr lang="fr-FR" sz="2000" dirty="0"/>
          </a:p>
          <a:p>
            <a:pPr marL="1085850" lvl="2" indent="-285750"/>
            <a:r>
              <a:rPr lang="fr-FR" sz="2800" dirty="0" smtClean="0">
                <a:solidFill>
                  <a:srgbClr val="FF0000"/>
                </a:solidFill>
              </a:rPr>
              <a:t>Les logements sociaux</a:t>
            </a:r>
            <a:endParaRPr lang="fr-FR" sz="2800" dirty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fr-FR" sz="2000" dirty="0" smtClean="0"/>
              <a:t>	Il faut continuer à en produire, au-delà </a:t>
            </a:r>
            <a:r>
              <a:rPr lang="fr-FR" sz="2000" dirty="0"/>
              <a:t>des 25%, à des niveaux de loyer </a:t>
            </a:r>
            <a:r>
              <a:rPr lang="fr-FR" sz="2000" dirty="0" smtClean="0"/>
              <a:t>abordable</a:t>
            </a:r>
          </a:p>
          <a:p>
            <a:pPr marL="800100" lvl="2" indent="0">
              <a:buNone/>
            </a:pPr>
            <a:endParaRPr lang="fr-FR" sz="2000" dirty="0"/>
          </a:p>
          <a:p>
            <a:pPr marL="1085850" lvl="2" indent="-285750"/>
            <a:r>
              <a:rPr lang="fr-FR" sz="2800" dirty="0" smtClean="0">
                <a:solidFill>
                  <a:srgbClr val="FF0000"/>
                </a:solidFill>
              </a:rPr>
              <a:t>Des solutions rapides</a:t>
            </a:r>
            <a:endParaRPr lang="fr-FR" sz="2800" dirty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fr-FR" dirty="0" smtClean="0"/>
              <a:t>	Relogement </a:t>
            </a:r>
            <a:r>
              <a:rPr lang="fr-FR" dirty="0"/>
              <a:t>des publics prioritaires, mobilisation du parc privé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D128CC8-57C9-4872-A041-2AC55CE3A4A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4" y="188640"/>
            <a:ext cx="1974178" cy="122181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5C304855-5268-4995-89AC-FFD0DCC84E73}"/>
              </a:ext>
            </a:extLst>
          </p:cNvPr>
          <p:cNvCxnSpPr/>
          <p:nvPr/>
        </p:nvCxnSpPr>
        <p:spPr>
          <a:xfrm>
            <a:off x="215516" y="1556792"/>
            <a:ext cx="86409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660307" y="6519446"/>
            <a:ext cx="24836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rgbClr val="C00000"/>
                </a:solidFill>
              </a:rPr>
              <a:t>www.citoyensfraternels.org</a:t>
            </a:r>
          </a:p>
        </p:txBody>
      </p:sp>
    </p:spTree>
    <p:extLst>
      <p:ext uri="{BB962C8B-B14F-4D97-AF65-F5344CB8AC3E}">
        <p14:creationId xmlns:p14="http://schemas.microsoft.com/office/powerpoint/2010/main" val="40453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3998071-7766-4814-8854-656E68A02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84" y="274637"/>
            <a:ext cx="6059016" cy="1196635"/>
          </a:xfrm>
        </p:spPr>
        <p:txBody>
          <a:bodyPr>
            <a:normAutofit/>
          </a:bodyPr>
          <a:lstStyle/>
          <a:p>
            <a:pPr algn="r"/>
            <a:r>
              <a:rPr lang="fr-FR" b="1" dirty="0" smtClean="0"/>
              <a:t>Dossier </a:t>
            </a:r>
            <a:r>
              <a:rPr lang="fr-FR" b="1" dirty="0"/>
              <a:t>OPML92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A8A9B31-AD02-4753-8CE5-F9DACE2BD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13" y="1628800"/>
            <a:ext cx="8291264" cy="48819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dirty="0" smtClean="0"/>
              <a:t>Toutes </a:t>
            </a:r>
            <a:r>
              <a:rPr lang="fr-FR" sz="2400" b="1" dirty="0"/>
              <a:t>ces données doivent être lues pour évaluer les enjeux pour </a:t>
            </a:r>
            <a:r>
              <a:rPr lang="fr-FR" sz="2400" b="1" dirty="0" smtClean="0"/>
              <a:t>:</a:t>
            </a:r>
          </a:p>
          <a:p>
            <a:pPr marL="0" indent="0" algn="ctr">
              <a:buNone/>
            </a:pPr>
            <a:endParaRPr lang="fr-FR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200" dirty="0"/>
              <a:t>Ceux qui sont dans </a:t>
            </a:r>
            <a:r>
              <a:rPr lang="fr-FR" sz="2200" dirty="0">
                <a:solidFill>
                  <a:srgbClr val="FF0000"/>
                </a:solidFill>
              </a:rPr>
              <a:t>le parc social </a:t>
            </a:r>
            <a:r>
              <a:rPr lang="fr-FR" sz="2200" dirty="0"/>
              <a:t>(surpeuplement, mutation, rénovation, mixité sociale, expulsion, dégradation</a:t>
            </a:r>
            <a:r>
              <a:rPr lang="fr-FR" sz="22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200" dirty="0"/>
              <a:t>Ceux logés dans </a:t>
            </a:r>
            <a:r>
              <a:rPr lang="fr-FR" sz="2200" dirty="0">
                <a:solidFill>
                  <a:srgbClr val="FF0000"/>
                </a:solidFill>
              </a:rPr>
              <a:t>le parc privé (</a:t>
            </a:r>
            <a:r>
              <a:rPr lang="fr-FR" sz="2200" dirty="0"/>
              <a:t>expulsion pour impayé (loyer trop cher) ou pour reprise, logement insalubre, surpeuplement</a:t>
            </a:r>
            <a:r>
              <a:rPr lang="fr-FR" sz="2200" dirty="0" smtClean="0"/>
              <a:t>)</a:t>
            </a:r>
          </a:p>
          <a:p>
            <a:pPr marL="457200" lvl="1" indent="0">
              <a:buNone/>
            </a:pPr>
            <a:endParaRPr lang="fr-FR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200" dirty="0"/>
              <a:t>Ceux </a:t>
            </a:r>
            <a:r>
              <a:rPr lang="fr-FR" sz="2200" dirty="0">
                <a:solidFill>
                  <a:srgbClr val="FF0000"/>
                </a:solidFill>
              </a:rPr>
              <a:t>sans logement </a:t>
            </a:r>
            <a:r>
              <a:rPr lang="fr-FR" sz="2200" dirty="0"/>
              <a:t>(être hébergé, sortir de l’hébergement (chez des tiers et autres), se faire reconnaitre prioritaire, obtenir un logement social</a:t>
            </a:r>
            <a:r>
              <a:rPr lang="fr-FR" sz="22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2200" dirty="0"/>
          </a:p>
          <a:p>
            <a:pPr lvl="2" indent="-342900"/>
            <a:endParaRPr lang="fr-FR" sz="2000" b="1" i="1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D128CC8-57C9-4872-A041-2AC55CE3A4A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2004"/>
            <a:ext cx="2016224" cy="12015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5C304855-5268-4995-89AC-FFD0DCC84E73}"/>
              </a:ext>
            </a:extLst>
          </p:cNvPr>
          <p:cNvCxnSpPr/>
          <p:nvPr/>
        </p:nvCxnSpPr>
        <p:spPr>
          <a:xfrm>
            <a:off x="255117" y="1476165"/>
            <a:ext cx="86409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660307" y="6519446"/>
            <a:ext cx="24836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rgbClr val="C00000"/>
                </a:solidFill>
              </a:rPr>
              <a:t>www.citoyensfraternels.org</a:t>
            </a:r>
          </a:p>
        </p:txBody>
      </p:sp>
    </p:spTree>
    <p:extLst>
      <p:ext uri="{BB962C8B-B14F-4D97-AF65-F5344CB8AC3E}">
        <p14:creationId xmlns:p14="http://schemas.microsoft.com/office/powerpoint/2010/main" val="199984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99792" y="260648"/>
            <a:ext cx="5987008" cy="864096"/>
          </a:xfrm>
        </p:spPr>
        <p:txBody>
          <a:bodyPr/>
          <a:lstStyle/>
          <a:p>
            <a:pPr algn="r"/>
            <a:r>
              <a:rPr lang="fr-FR" b="1" dirty="0"/>
              <a:t>Travail en ateliers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84784"/>
            <a:ext cx="8820472" cy="5373216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fr-FR" sz="2400" b="1" dirty="0"/>
              <a:t>S’organiser en sous-groupe par </a:t>
            </a:r>
            <a:r>
              <a:rPr lang="fr-FR" sz="2400" b="1" dirty="0" smtClean="0"/>
              <a:t>communes</a:t>
            </a:r>
            <a:endParaRPr lang="fr-FR" sz="2400" b="1" dirty="0"/>
          </a:p>
          <a:p>
            <a:pPr>
              <a:spcBef>
                <a:spcPts val="800"/>
              </a:spcBef>
            </a:pPr>
            <a:r>
              <a:rPr lang="fr-FR" sz="2400" b="1" dirty="0"/>
              <a:t>Trois temps</a:t>
            </a:r>
          </a:p>
          <a:p>
            <a:pPr lvl="1">
              <a:spcBef>
                <a:spcPts val="800"/>
              </a:spcBef>
            </a:pPr>
            <a:r>
              <a:rPr lang="fr-FR" sz="1800" b="1" dirty="0">
                <a:solidFill>
                  <a:srgbClr val="FF0000"/>
                </a:solidFill>
              </a:rPr>
              <a:t>Repérer (20 mn)</a:t>
            </a:r>
            <a:r>
              <a:rPr lang="fr-FR" sz="1800" b="1" dirty="0"/>
              <a:t> </a:t>
            </a:r>
            <a:r>
              <a:rPr lang="fr-FR" sz="1800" dirty="0"/>
              <a:t>: les candidats à l’élection, les associations membres de CF 92 sur la commune, les autres associations à vocation sociale, les principales difficultés locales auxquelles se heurtent les personnes qui connaissent la pauvreté, la précarité ou l’exclusion sur le territoire communal.</a:t>
            </a:r>
          </a:p>
          <a:p>
            <a:pPr lvl="1">
              <a:spcBef>
                <a:spcPts val="800"/>
              </a:spcBef>
            </a:pPr>
            <a:r>
              <a:rPr lang="fr-FR" sz="1800" b="1" dirty="0">
                <a:solidFill>
                  <a:srgbClr val="FF0000"/>
                </a:solidFill>
              </a:rPr>
              <a:t>Analyser (20 mn)</a:t>
            </a:r>
            <a:r>
              <a:rPr lang="fr-FR" sz="1800" dirty="0">
                <a:solidFill>
                  <a:srgbClr val="FF0000"/>
                </a:solidFill>
              </a:rPr>
              <a:t> </a:t>
            </a:r>
            <a:r>
              <a:rPr lang="fr-FR" sz="1800" dirty="0"/>
              <a:t>: les causes des difficultés et les marges de manœuvre de la ville ou de l’intercommunalité, et choisir les sujets d’interpellation </a:t>
            </a:r>
          </a:p>
          <a:p>
            <a:pPr lvl="1">
              <a:spcBef>
                <a:spcPts val="800"/>
              </a:spcBef>
            </a:pPr>
            <a:r>
              <a:rPr lang="fr-FR" sz="1800" b="1" dirty="0">
                <a:solidFill>
                  <a:srgbClr val="FF0000"/>
                </a:solidFill>
              </a:rPr>
              <a:t>Agir (20 mn)</a:t>
            </a:r>
            <a:r>
              <a:rPr lang="fr-FR" sz="1800" b="1" dirty="0"/>
              <a:t> </a:t>
            </a:r>
            <a:r>
              <a:rPr lang="fr-FR" sz="1800" dirty="0"/>
              <a:t>: mobiliser les acteurs, </a:t>
            </a:r>
            <a:r>
              <a:rPr lang="fr-FR" sz="1800" u="sng" dirty="0"/>
              <a:t>notamment les personnes directement concernées</a:t>
            </a:r>
            <a:r>
              <a:rPr lang="fr-FR" sz="1800" dirty="0"/>
              <a:t>, organiser des réunions pour repérer, analyser </a:t>
            </a:r>
            <a:r>
              <a:rPr lang="fr-FR" sz="1800" dirty="0" smtClean="0"/>
              <a:t>et </a:t>
            </a:r>
            <a:r>
              <a:rPr lang="fr-FR" sz="1800" dirty="0"/>
              <a:t>choisir les modalités d’interpellation </a:t>
            </a:r>
            <a:endParaRPr lang="fr-FR" sz="1800" dirty="0" smtClean="0"/>
          </a:p>
          <a:p>
            <a:pPr marL="457200" lvl="1" indent="0">
              <a:spcBef>
                <a:spcPts val="800"/>
              </a:spcBef>
              <a:buNone/>
            </a:pPr>
            <a:r>
              <a:rPr lang="fr-FR" sz="2400" b="1" dirty="0" smtClean="0"/>
              <a:t>+ Restitution </a:t>
            </a:r>
            <a:r>
              <a:rPr lang="fr-FR" sz="2400" b="1" dirty="0"/>
              <a:t>des travaux des sous-groupes </a:t>
            </a:r>
          </a:p>
          <a:p>
            <a:pPr lvl="1"/>
            <a:endParaRPr lang="fr-FR" sz="1600" dirty="0"/>
          </a:p>
          <a:p>
            <a:pPr marL="0" indent="0" algn="r">
              <a:buNone/>
            </a:pPr>
            <a:r>
              <a:rPr lang="fr-FR" sz="1600" dirty="0" smtClean="0">
                <a:solidFill>
                  <a:srgbClr val="C00000"/>
                </a:solidFill>
              </a:rPr>
              <a:t>www.citoyensfraternels.org</a:t>
            </a:r>
            <a:endParaRPr lang="fr-FR" sz="1600" dirty="0">
              <a:solidFill>
                <a:srgbClr val="C000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95536" y="1340768"/>
            <a:ext cx="86409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3D128CC8-57C9-4872-A041-2AC55CE3A4A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3"/>
            <a:ext cx="1800200" cy="1080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99792" y="260648"/>
            <a:ext cx="5987008" cy="1012974"/>
          </a:xfrm>
        </p:spPr>
        <p:txBody>
          <a:bodyPr/>
          <a:lstStyle/>
          <a:p>
            <a:pPr algn="r"/>
            <a:r>
              <a:rPr lang="fr-FR" b="1" dirty="0" smtClean="0"/>
              <a:t>Feuille de route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dirty="0"/>
              <a:t> PRINCIPE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fr-FR" sz="2000" dirty="0"/>
              <a:t>Travailler en réseau pour s’épauler, partager les informations, les interrogations</a:t>
            </a:r>
            <a:r>
              <a:rPr lang="fr-FR" sz="1200" dirty="0" smtClean="0"/>
              <a:t>…</a:t>
            </a:r>
            <a:endParaRPr lang="fr-FR" sz="1200" b="1" dirty="0"/>
          </a:p>
          <a:p>
            <a:pPr marL="685800" lvl="1" indent="-228600">
              <a:spcBef>
                <a:spcPts val="400"/>
              </a:spcBef>
              <a:buFont typeface="+mj-lt"/>
              <a:buAutoNum type="arabicPeriod"/>
            </a:pPr>
            <a:r>
              <a:rPr lang="fr-FR" sz="2000" b="1" dirty="0">
                <a:solidFill>
                  <a:srgbClr val="FF0000"/>
                </a:solidFill>
              </a:rPr>
              <a:t>Participer au réseau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fr-FR" sz="1800" dirty="0" smtClean="0"/>
              <a:t>Désigner deux </a:t>
            </a:r>
            <a:r>
              <a:rPr lang="fr-FR" sz="1800" dirty="0"/>
              <a:t>correspondants en contact régulier avec l’équipe d’animation de la campagne </a:t>
            </a:r>
            <a:r>
              <a:rPr lang="fr-FR" sz="1800" dirty="0" smtClean="0"/>
              <a:t>municipales </a:t>
            </a:r>
            <a:r>
              <a:rPr lang="fr-FR" sz="1800" dirty="0"/>
              <a:t>2020 du </a:t>
            </a:r>
            <a:r>
              <a:rPr lang="fr-FR" sz="1800" dirty="0" smtClean="0"/>
              <a:t>CCF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1800" dirty="0"/>
              <a:t>Leurs </a:t>
            </a:r>
            <a:r>
              <a:rPr lang="fr-FR" sz="1800" dirty="0" smtClean="0"/>
              <a:t>rôles : </a:t>
            </a:r>
            <a:r>
              <a:rPr lang="fr-FR" sz="1800" dirty="0"/>
              <a:t>informer et être un relai dans leur collectif </a:t>
            </a:r>
            <a:r>
              <a:rPr lang="fr-FR" sz="1800" dirty="0" smtClean="0"/>
              <a:t>local</a:t>
            </a:r>
            <a:endParaRPr lang="fr-FR" sz="18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fr-FR" sz="1800" dirty="0"/>
              <a:t>La </a:t>
            </a:r>
            <a:r>
              <a:rPr lang="fr-FR" sz="1800" dirty="0" smtClean="0"/>
              <a:t>coordinatrice : </a:t>
            </a:r>
            <a:r>
              <a:rPr lang="fr-FR" sz="1800" dirty="0"/>
              <a:t>Marion Levesque </a:t>
            </a:r>
            <a:r>
              <a:rPr lang="fr-FR" sz="1800" dirty="0" smtClean="0"/>
              <a:t>: </a:t>
            </a:r>
            <a:r>
              <a:rPr lang="fr-FR" sz="1800" dirty="0" smtClean="0">
                <a:solidFill>
                  <a:srgbClr val="0070C0"/>
                </a:solidFill>
              </a:rPr>
              <a:t>bonjour@citoyensfraternels.org</a:t>
            </a:r>
            <a:r>
              <a:rPr lang="fr-FR" sz="1800" b="1" dirty="0" smtClean="0"/>
              <a:t> </a:t>
            </a:r>
            <a:endParaRPr lang="fr-FR" sz="1800" b="1" dirty="0"/>
          </a:p>
          <a:p>
            <a:pPr marL="457200" lvl="1" indent="0">
              <a:spcBef>
                <a:spcPts val="800"/>
              </a:spcBef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2</a:t>
            </a:r>
            <a:r>
              <a:rPr lang="fr-FR" sz="2000" b="1" dirty="0">
                <a:solidFill>
                  <a:srgbClr val="FF0000"/>
                </a:solidFill>
              </a:rPr>
              <a:t>. Une </a:t>
            </a:r>
            <a:r>
              <a:rPr lang="fr-FR" sz="2000" b="1" dirty="0" err="1">
                <a:solidFill>
                  <a:srgbClr val="FF0000"/>
                </a:solidFill>
              </a:rPr>
              <a:t>newletter</a:t>
            </a:r>
            <a:r>
              <a:rPr lang="fr-FR" sz="2000" b="1" dirty="0">
                <a:solidFill>
                  <a:srgbClr val="FF0000"/>
                </a:solidFill>
              </a:rPr>
              <a:t> pour informer </a:t>
            </a:r>
            <a:r>
              <a:rPr lang="fr-FR" sz="2000" b="1" dirty="0" smtClean="0">
                <a:solidFill>
                  <a:srgbClr val="FF0000"/>
                </a:solidFill>
              </a:rPr>
              <a:t>sur :</a:t>
            </a:r>
            <a:endParaRPr lang="fr-FR" sz="2000" b="1" dirty="0">
              <a:solidFill>
                <a:srgbClr val="FF0000"/>
              </a:solidFill>
            </a:endParaRPr>
          </a:p>
          <a:p>
            <a:pPr marL="457200" lvl="1" indent="0">
              <a:spcBef>
                <a:spcPts val="800"/>
              </a:spcBef>
              <a:buNone/>
            </a:pPr>
            <a:r>
              <a:rPr lang="fr-FR" sz="1800" dirty="0" smtClean="0"/>
              <a:t>La constitution des groupes locaux, leurs actions, leurs initiatives mais aussi la campagne municipale, quels candidats, quels programmes, etc.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3</a:t>
            </a:r>
            <a:r>
              <a:rPr lang="fr-FR" sz="2000" b="1" dirty="0">
                <a:solidFill>
                  <a:srgbClr val="FF0000"/>
                </a:solidFill>
              </a:rPr>
              <a:t>.  Utiliser la boite à </a:t>
            </a:r>
            <a:r>
              <a:rPr lang="fr-FR" sz="2000" b="1" dirty="0" smtClean="0">
                <a:solidFill>
                  <a:srgbClr val="FF0000"/>
                </a:solidFill>
              </a:rPr>
              <a:t>outils</a:t>
            </a:r>
            <a:endParaRPr lang="fr-FR" sz="2000" b="1" dirty="0">
              <a:solidFill>
                <a:srgbClr val="FF0000"/>
              </a:solidFill>
            </a:endParaRPr>
          </a:p>
          <a:p>
            <a:pPr marL="457200" lvl="1" indent="0">
              <a:spcBef>
                <a:spcPts val="800"/>
              </a:spcBef>
              <a:buNone/>
            </a:pPr>
            <a:r>
              <a:rPr lang="fr-FR" sz="1800" dirty="0"/>
              <a:t>Exemple: solliciter </a:t>
            </a:r>
            <a:r>
              <a:rPr lang="fr-FR" sz="1800" dirty="0" smtClean="0"/>
              <a:t>l’OPML92, mobiliser les personnes accompagnées</a:t>
            </a:r>
          </a:p>
          <a:p>
            <a:pPr marL="457200" lvl="1" indent="0" algn="r">
              <a:spcBef>
                <a:spcPts val="800"/>
              </a:spcBef>
              <a:buNone/>
            </a:pPr>
            <a:r>
              <a:rPr lang="fr-FR" sz="1600" smtClean="0">
                <a:solidFill>
                  <a:srgbClr val="C00000"/>
                </a:solidFill>
              </a:rPr>
              <a:t>www.citoyensfraternels.org</a:t>
            </a:r>
            <a:endParaRPr lang="fr-FR" sz="1600" dirty="0">
              <a:solidFill>
                <a:srgbClr val="C000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51520" y="1556792"/>
            <a:ext cx="86409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3D128CC8-57C9-4872-A041-2AC55CE3A4A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2039594" cy="1238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416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b="1" dirty="0" smtClean="0"/>
              <a:t>Sommaire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9963"/>
            <a:ext cx="8723312" cy="4901405"/>
          </a:xfrm>
        </p:spPr>
        <p:txBody>
          <a:bodyPr>
            <a:normAutofit fontScale="70000" lnSpcReduction="20000"/>
          </a:bodyPr>
          <a:lstStyle/>
          <a:p>
            <a:pPr marL="97650" indent="0">
              <a:spcBef>
                <a:spcPts val="100"/>
              </a:spcBef>
              <a:buNone/>
            </a:pPr>
            <a:r>
              <a:rPr lang="fr-FR" sz="3900" b="1" dirty="0" smtClean="0"/>
              <a:t>1) Le Collectif Citoyens Fraternels 92</a:t>
            </a:r>
          </a:p>
          <a:p>
            <a:pPr marL="97650" indent="0">
              <a:spcBef>
                <a:spcPts val="100"/>
              </a:spcBef>
              <a:buNone/>
            </a:pPr>
            <a:endParaRPr lang="fr-FR" sz="3900" b="1" dirty="0" smtClean="0"/>
          </a:p>
          <a:p>
            <a:pPr marL="97650" indent="0">
              <a:spcBef>
                <a:spcPts val="100"/>
              </a:spcBef>
              <a:buNone/>
            </a:pPr>
            <a:r>
              <a:rPr lang="fr-FR" sz="3900" b="1" dirty="0" smtClean="0"/>
              <a:t>2) Les objectifs pour les Municipales</a:t>
            </a:r>
          </a:p>
          <a:p>
            <a:pPr marL="97650" indent="0">
              <a:spcBef>
                <a:spcPts val="100"/>
              </a:spcBef>
              <a:buNone/>
            </a:pPr>
            <a:endParaRPr lang="fr-FR" sz="3900" b="1" dirty="0"/>
          </a:p>
          <a:p>
            <a:pPr marL="97650" indent="0">
              <a:spcBef>
                <a:spcPts val="100"/>
              </a:spcBef>
              <a:buNone/>
            </a:pPr>
            <a:r>
              <a:rPr lang="fr-FR" sz="3900" b="1" dirty="0" smtClean="0"/>
              <a:t>3) Les domaines d’intervention des maires</a:t>
            </a:r>
          </a:p>
          <a:p>
            <a:pPr marL="97650" indent="0">
              <a:spcBef>
                <a:spcPts val="100"/>
              </a:spcBef>
              <a:buNone/>
            </a:pPr>
            <a:endParaRPr lang="fr-FR" sz="3900" b="1" dirty="0" smtClean="0"/>
          </a:p>
          <a:p>
            <a:pPr marL="97650" indent="0">
              <a:spcBef>
                <a:spcPts val="100"/>
              </a:spcBef>
              <a:buNone/>
            </a:pPr>
            <a:r>
              <a:rPr lang="fr-FR" sz="3900" b="1" dirty="0" smtClean="0"/>
              <a:t>4) Les données de l’OPML 92</a:t>
            </a:r>
          </a:p>
          <a:p>
            <a:pPr marL="97650" indent="0">
              <a:spcBef>
                <a:spcPts val="100"/>
              </a:spcBef>
              <a:buNone/>
            </a:pPr>
            <a:endParaRPr lang="fr-FR" sz="3900" b="1" dirty="0" smtClean="0"/>
          </a:p>
          <a:p>
            <a:pPr marL="97650" indent="0">
              <a:spcBef>
                <a:spcPts val="100"/>
              </a:spcBef>
              <a:buNone/>
            </a:pPr>
            <a:r>
              <a:rPr lang="fr-FR" sz="3900" b="1" dirty="0" smtClean="0"/>
              <a:t>5) Les ateliers</a:t>
            </a:r>
          </a:p>
          <a:p>
            <a:pPr marL="97650" indent="0">
              <a:spcBef>
                <a:spcPts val="100"/>
              </a:spcBef>
              <a:buNone/>
            </a:pPr>
            <a:endParaRPr lang="fr-FR" sz="3900" b="1" dirty="0" smtClean="0"/>
          </a:p>
          <a:p>
            <a:pPr marL="97650" indent="0">
              <a:spcBef>
                <a:spcPts val="100"/>
              </a:spcBef>
              <a:buNone/>
            </a:pPr>
            <a:r>
              <a:rPr lang="fr-FR" sz="3900" b="1" dirty="0" smtClean="0"/>
              <a:t>6) La feuille de route</a:t>
            </a:r>
          </a:p>
          <a:p>
            <a:pPr marL="0" indent="0">
              <a:spcBef>
                <a:spcPts val="0"/>
              </a:spcBef>
              <a:buNone/>
            </a:pPr>
            <a:endParaRPr lang="fr-FR" sz="3600" dirty="0"/>
          </a:p>
          <a:p>
            <a:pPr marL="0" indent="0" algn="r">
              <a:buNone/>
            </a:pPr>
            <a:endParaRPr lang="fr-FR" sz="16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fr-FR" sz="16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fr-FR" sz="2400" dirty="0" smtClean="0">
                <a:solidFill>
                  <a:srgbClr val="C00000"/>
                </a:solidFill>
              </a:rPr>
              <a:t>www.citoyensfraternels.org</a:t>
            </a:r>
            <a:endParaRPr lang="fr-FR" sz="1900" dirty="0" smtClean="0">
              <a:solidFill>
                <a:srgbClr val="C00000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CB9481AE-2433-48A1-9386-8A867A357FE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4" y="188640"/>
            <a:ext cx="2039594" cy="123874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Connecteur droit 4"/>
          <p:cNvCxnSpPr/>
          <p:nvPr/>
        </p:nvCxnSpPr>
        <p:spPr>
          <a:xfrm>
            <a:off x="251520" y="1628800"/>
            <a:ext cx="86409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61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BA48BFD-C0ED-4923-95A6-566073A93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86" y="1686203"/>
            <a:ext cx="8229600" cy="4918699"/>
          </a:xfrm>
        </p:spPr>
        <p:txBody>
          <a:bodyPr>
            <a:normAutofit lnSpcReduction="10000"/>
          </a:bodyPr>
          <a:lstStyle/>
          <a:p>
            <a:r>
              <a:rPr lang="fr-FR" sz="2400" b="1" dirty="0"/>
              <a:t>Un collectif de 20 associations </a:t>
            </a:r>
            <a:r>
              <a:rPr lang="fr-FR" sz="2400" dirty="0"/>
              <a:t>de solidarité qui agissent dans les Hauts-de-Seine et fonctionnent en réseau</a:t>
            </a:r>
          </a:p>
          <a:p>
            <a:pPr marL="0" indent="0">
              <a:buNone/>
            </a:pPr>
            <a:endParaRPr lang="fr-FR" sz="800" dirty="0"/>
          </a:p>
          <a:p>
            <a:r>
              <a:rPr lang="fr-FR" sz="2400" b="1" dirty="0"/>
              <a:t>Le collectif donne la parole aux personnes en difficulté</a:t>
            </a:r>
            <a:r>
              <a:rPr lang="fr-FR" sz="2400" dirty="0"/>
              <a:t>, interpelle les citoyens, les élus et les administrations pour promouvoir une </a:t>
            </a:r>
            <a:r>
              <a:rPr lang="fr-FR" sz="2400" b="1" dirty="0"/>
              <a:t>démarche d'inclusion sociale</a:t>
            </a:r>
            <a:r>
              <a:rPr lang="fr-FR" sz="2400" dirty="0"/>
              <a:t> </a:t>
            </a:r>
          </a:p>
          <a:p>
            <a:pPr marL="0" indent="0">
              <a:buNone/>
            </a:pPr>
            <a:endParaRPr lang="fr-FR" sz="800" dirty="0"/>
          </a:p>
          <a:p>
            <a:r>
              <a:rPr lang="fr-FR" sz="2400" dirty="0"/>
              <a:t>Il est aussi </a:t>
            </a:r>
            <a:r>
              <a:rPr lang="fr-FR" sz="2400" b="1" dirty="0"/>
              <a:t>force de proposition</a:t>
            </a:r>
            <a:r>
              <a:rPr lang="fr-FR" sz="2400" dirty="0"/>
              <a:t>, notamment dans l’innovation sociale (exemple : Dispositif Premières Heures)</a:t>
            </a:r>
          </a:p>
          <a:p>
            <a:pPr marL="0" indent="0">
              <a:buNone/>
            </a:pPr>
            <a:endParaRPr lang="fr-FR" sz="800" dirty="0"/>
          </a:p>
          <a:p>
            <a:r>
              <a:rPr lang="fr-FR" sz="2400" dirty="0"/>
              <a:t>Il veut être </a:t>
            </a:r>
            <a:r>
              <a:rPr lang="fr-FR" sz="2400" b="1" dirty="0"/>
              <a:t>partenaire des élus, des administrations</a:t>
            </a:r>
            <a:r>
              <a:rPr lang="fr-FR" sz="2400" dirty="0"/>
              <a:t>, et non opposant systématique, et propose de </a:t>
            </a:r>
            <a:r>
              <a:rPr lang="fr-FR" sz="2400" b="1" dirty="0"/>
              <a:t>travailler ensemble pour faire reculer la pauvreté </a:t>
            </a:r>
          </a:p>
          <a:p>
            <a:pPr marL="0" indent="0">
              <a:buNone/>
            </a:pPr>
            <a:endParaRPr lang="fr-FR" sz="900" b="1" dirty="0"/>
          </a:p>
          <a:p>
            <a:r>
              <a:rPr lang="fr-FR" sz="2400" dirty="0"/>
              <a:t>Mais il exige que </a:t>
            </a:r>
            <a:r>
              <a:rPr lang="fr-FR" sz="2400" b="1" dirty="0"/>
              <a:t>l’Etat et les collectivités locales appliquent la Loi  </a:t>
            </a:r>
            <a:r>
              <a:rPr lang="fr-FR" sz="2400" dirty="0"/>
              <a:t>et développent des espaces de concertation</a:t>
            </a:r>
            <a:endParaRPr lang="fr-FR" sz="2400" b="1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xmlns="" id="{6F688E3C-23E7-4360-8BC7-8C9249C29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1349" y="188640"/>
            <a:ext cx="6275040" cy="1143000"/>
          </a:xfrm>
        </p:spPr>
        <p:txBody>
          <a:bodyPr/>
          <a:lstStyle/>
          <a:p>
            <a:pPr algn="r"/>
            <a:r>
              <a:rPr lang="fr-FR" b="1" dirty="0"/>
              <a:t>Citoyens Fraternels 92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2A9AB541-D409-4D45-A973-FC9C9A2BB6E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2016224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19DB19B5-28D9-4ED1-B643-64732E666157}"/>
              </a:ext>
            </a:extLst>
          </p:cNvPr>
          <p:cNvCxnSpPr/>
          <p:nvPr/>
        </p:nvCxnSpPr>
        <p:spPr>
          <a:xfrm>
            <a:off x="251520" y="1484784"/>
            <a:ext cx="86409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660307" y="6519446"/>
            <a:ext cx="24836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rgbClr val="C00000"/>
                </a:solidFill>
              </a:rPr>
              <a:t>www.citoyensfraternels.org</a:t>
            </a:r>
          </a:p>
        </p:txBody>
      </p:sp>
    </p:spTree>
    <p:extLst>
      <p:ext uri="{BB962C8B-B14F-4D97-AF65-F5344CB8AC3E}">
        <p14:creationId xmlns:p14="http://schemas.microsoft.com/office/powerpoint/2010/main" val="296552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F688E3C-23E7-4360-8BC7-8C9249C29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1349" y="188640"/>
            <a:ext cx="6275040" cy="1143000"/>
          </a:xfrm>
        </p:spPr>
        <p:txBody>
          <a:bodyPr/>
          <a:lstStyle/>
          <a:p>
            <a:pPr algn="r"/>
            <a:r>
              <a:rPr lang="fr-FR" b="1" dirty="0"/>
              <a:t>Citoyens Fraternels 92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2A9AB541-D409-4D45-A973-FC9C9A2BB6E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2016224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19DB19B5-28D9-4ED1-B643-64732E666157}"/>
              </a:ext>
            </a:extLst>
          </p:cNvPr>
          <p:cNvCxnSpPr/>
          <p:nvPr/>
        </p:nvCxnSpPr>
        <p:spPr>
          <a:xfrm>
            <a:off x="251520" y="1484784"/>
            <a:ext cx="86409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660307" y="6519446"/>
            <a:ext cx="24836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rgbClr val="C00000"/>
                </a:solidFill>
              </a:rPr>
              <a:t>www.citoyensfraternels.org</a:t>
            </a:r>
          </a:p>
        </p:txBody>
      </p:sp>
      <p:pic>
        <p:nvPicPr>
          <p:cNvPr id="9" name="Imag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563118" cy="533254"/>
          </a:xfrm>
          <a:prstGeom prst="rect">
            <a:avLst/>
          </a:prstGeom>
          <a:noFill/>
          <a:extLst/>
        </p:spPr>
      </p:pic>
      <p:pic>
        <p:nvPicPr>
          <p:cNvPr id="10" name="Imag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420888"/>
            <a:ext cx="576064" cy="56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504"/>
          <a:stretch/>
        </p:blipFill>
        <p:spPr bwMode="auto">
          <a:xfrm>
            <a:off x="226103" y="3356992"/>
            <a:ext cx="562404" cy="600371"/>
          </a:xfrm>
          <a:prstGeom prst="rect">
            <a:avLst/>
          </a:prstGeom>
          <a:noFill/>
          <a:extLst/>
        </p:spPr>
      </p:pic>
      <p:pic>
        <p:nvPicPr>
          <p:cNvPr id="12" name="Image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64" y="4149080"/>
            <a:ext cx="513634" cy="57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769784" y="1628800"/>
            <a:ext cx="1930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Secours </a:t>
            </a:r>
            <a:r>
              <a:rPr lang="fr-FR" sz="1400" dirty="0"/>
              <a:t>c</a:t>
            </a:r>
            <a:r>
              <a:rPr lang="fr-FR" sz="1400" dirty="0" smtClean="0"/>
              <a:t>atholique </a:t>
            </a:r>
            <a:r>
              <a:rPr lang="fr-FR" sz="1400" dirty="0" err="1"/>
              <a:t>c</a:t>
            </a:r>
            <a:r>
              <a:rPr lang="fr-FR" sz="1400" dirty="0" err="1" smtClean="0"/>
              <a:t>aritas</a:t>
            </a:r>
            <a:r>
              <a:rPr lang="fr-FR" sz="1400" dirty="0" smtClean="0"/>
              <a:t> France 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27931" y="242088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Secours </a:t>
            </a:r>
            <a:r>
              <a:rPr lang="fr-FR" sz="1400" dirty="0"/>
              <a:t>p</a:t>
            </a:r>
            <a:r>
              <a:rPr lang="fr-FR" sz="1400" dirty="0" smtClean="0"/>
              <a:t>opulaire français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846498" y="3284984"/>
            <a:ext cx="17951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Secours islamique  France</a:t>
            </a:r>
          </a:p>
          <a:p>
            <a:endParaRPr lang="fr-FR" sz="1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827931" y="4173188"/>
            <a:ext cx="1813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Solidarités nouvelles pour le logement</a:t>
            </a:r>
            <a:endParaRPr lang="fr-FR" sz="1400" dirty="0"/>
          </a:p>
        </p:txBody>
      </p:sp>
      <p:pic>
        <p:nvPicPr>
          <p:cNvPr id="17" name="Image 1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80141"/>
            <a:ext cx="481867" cy="60005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oneTexte 17"/>
          <p:cNvSpPr txBox="1"/>
          <p:nvPr/>
        </p:nvSpPr>
        <p:spPr>
          <a:xfrm>
            <a:off x="812049" y="5139332"/>
            <a:ext cx="1804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Mission ouvrière</a:t>
            </a:r>
            <a:endParaRPr lang="fr-FR" sz="1400" dirty="0"/>
          </a:p>
        </p:txBody>
      </p:sp>
      <p:pic>
        <p:nvPicPr>
          <p:cNvPr id="19" name="Image 1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627" y="1556792"/>
            <a:ext cx="1008112" cy="375627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oneTexte 19"/>
          <p:cNvSpPr txBox="1"/>
          <p:nvPr/>
        </p:nvSpPr>
        <p:spPr>
          <a:xfrm>
            <a:off x="3915552" y="1604103"/>
            <a:ext cx="1657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Association Espaces</a:t>
            </a:r>
            <a:endParaRPr lang="fr-FR" sz="1400" dirty="0"/>
          </a:p>
        </p:txBody>
      </p:sp>
      <p:pic>
        <p:nvPicPr>
          <p:cNvPr id="21" name="Image 20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434" y="2191353"/>
            <a:ext cx="845898" cy="45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3805581" y="2191353"/>
            <a:ext cx="2301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Assol</a:t>
            </a:r>
            <a:r>
              <a:rPr lang="fr-FR" sz="1400" dirty="0" smtClean="0"/>
              <a:t> – maison des chômeurs</a:t>
            </a:r>
            <a:endParaRPr lang="fr-FR" sz="1400" dirty="0"/>
          </a:p>
        </p:txBody>
      </p:sp>
      <p:pic>
        <p:nvPicPr>
          <p:cNvPr id="23" name="Image 22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52936"/>
            <a:ext cx="800234" cy="41611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ZoneTexte 23"/>
          <p:cNvSpPr txBox="1"/>
          <p:nvPr/>
        </p:nvSpPr>
        <p:spPr>
          <a:xfrm>
            <a:off x="3798739" y="2708920"/>
            <a:ext cx="2214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Association des cités du secours catholique</a:t>
            </a:r>
            <a:endParaRPr lang="fr-FR" sz="1400" dirty="0"/>
          </a:p>
        </p:txBody>
      </p:sp>
      <p:pic>
        <p:nvPicPr>
          <p:cNvPr id="25" name="Image 24" descr="http://www.precaritelogement92.fr/wp-content/uploads/2015/05/opml03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627" y="3573016"/>
            <a:ext cx="899160" cy="50419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ZoneTexte 25"/>
          <p:cNvSpPr txBox="1"/>
          <p:nvPr/>
        </p:nvSpPr>
        <p:spPr>
          <a:xfrm>
            <a:off x="3923928" y="3573016"/>
            <a:ext cx="2081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Observatoire précarité mal-logement 92</a:t>
            </a:r>
            <a:endParaRPr lang="fr-FR" sz="1400" dirty="0"/>
          </a:p>
        </p:txBody>
      </p:sp>
      <p:pic>
        <p:nvPicPr>
          <p:cNvPr id="27" name="Image 26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4437112"/>
            <a:ext cx="1079995" cy="29736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ZoneTexte 27"/>
          <p:cNvSpPr txBox="1"/>
          <p:nvPr/>
        </p:nvSpPr>
        <p:spPr>
          <a:xfrm>
            <a:off x="3923928" y="4437112"/>
            <a:ext cx="1899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Association Karibu</a:t>
            </a:r>
            <a:endParaRPr lang="fr-FR" sz="1400" dirty="0"/>
          </a:p>
        </p:txBody>
      </p:sp>
      <p:pic>
        <p:nvPicPr>
          <p:cNvPr id="29" name="Image1"/>
          <p:cNvPicPr/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483768" y="5085184"/>
            <a:ext cx="1426301" cy="479445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3927995" y="5013176"/>
            <a:ext cx="1701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Association Entraide Protestante</a:t>
            </a:r>
            <a:endParaRPr lang="fr-FR" sz="1400" dirty="0"/>
          </a:p>
        </p:txBody>
      </p:sp>
      <p:pic>
        <p:nvPicPr>
          <p:cNvPr id="31" name="Image 30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460" y="1554558"/>
            <a:ext cx="750954" cy="695406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ZoneTexte 31"/>
          <p:cNvSpPr txBox="1"/>
          <p:nvPr/>
        </p:nvSpPr>
        <p:spPr>
          <a:xfrm>
            <a:off x="7218077" y="160963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Les petits frères des pauvres</a:t>
            </a:r>
            <a:endParaRPr lang="fr-FR" sz="1400" dirty="0"/>
          </a:p>
        </p:txBody>
      </p:sp>
      <p:pic>
        <p:nvPicPr>
          <p:cNvPr id="33" name="Image 32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397" y="2276872"/>
            <a:ext cx="639820" cy="665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age 33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36" y="3085283"/>
            <a:ext cx="953952" cy="596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Image 34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830" y="3882962"/>
            <a:ext cx="879458" cy="4821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/>
          <p:cNvSpPr txBox="1"/>
          <p:nvPr/>
        </p:nvSpPr>
        <p:spPr>
          <a:xfrm>
            <a:off x="7283354" y="2276872"/>
            <a:ext cx="1393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ATD Quart Monde</a:t>
            </a:r>
            <a:endParaRPr lang="fr-FR" sz="1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7304526" y="3068960"/>
            <a:ext cx="1393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C</a:t>
            </a:r>
            <a:r>
              <a:rPr lang="fr-FR" sz="1400" dirty="0" err="1" smtClean="0"/>
              <a:t>cfd</a:t>
            </a:r>
            <a:r>
              <a:rPr lang="fr-FR" sz="1400" dirty="0" smtClean="0"/>
              <a:t>-terre solidaire</a:t>
            </a:r>
            <a:endParaRPr lang="fr-FR" sz="1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7380312" y="3861048"/>
            <a:ext cx="155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Action catholique ouvrière</a:t>
            </a:r>
            <a:endParaRPr lang="fr-FR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51520" y="5805264"/>
            <a:ext cx="16478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555776" y="5805264"/>
            <a:ext cx="1269678" cy="78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300192" y="4586833"/>
            <a:ext cx="686713" cy="85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156176" y="5681811"/>
            <a:ext cx="10668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ZoneTexte 41"/>
          <p:cNvSpPr txBox="1"/>
          <p:nvPr/>
        </p:nvSpPr>
        <p:spPr>
          <a:xfrm>
            <a:off x="7308304" y="4777988"/>
            <a:ext cx="1701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Jeunesse Ouvrière Catholique</a:t>
            </a:r>
            <a:endParaRPr lang="fr-FR" sz="1400" dirty="0"/>
          </a:p>
        </p:txBody>
      </p:sp>
      <p:sp>
        <p:nvSpPr>
          <p:cNvPr id="43" name="ZoneTexte 42"/>
          <p:cNvSpPr txBox="1"/>
          <p:nvPr/>
        </p:nvSpPr>
        <p:spPr>
          <a:xfrm>
            <a:off x="7380312" y="5681811"/>
            <a:ext cx="15553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Fédération des acteurs de solidarité</a:t>
            </a:r>
            <a:endParaRPr lang="fr-FR" sz="1400" dirty="0"/>
          </a:p>
        </p:txBody>
      </p:sp>
      <p:sp>
        <p:nvSpPr>
          <p:cNvPr id="44" name="ZoneTexte 43"/>
          <p:cNvSpPr txBox="1"/>
          <p:nvPr/>
        </p:nvSpPr>
        <p:spPr>
          <a:xfrm>
            <a:off x="3923928" y="5661248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Fédération des Associations et des Acteurs</a:t>
            </a:r>
            <a:br>
              <a:rPr lang="fr-FR" sz="1400" dirty="0" smtClean="0"/>
            </a:br>
            <a:r>
              <a:rPr lang="fr-FR" sz="1400" dirty="0" smtClean="0"/>
              <a:t>pour la Promotion et l’Insertion par le Logement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46329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3998071-7766-4814-8854-656E68A02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84" y="59230"/>
            <a:ext cx="6059016" cy="1209530"/>
          </a:xfrm>
        </p:spPr>
        <p:txBody>
          <a:bodyPr/>
          <a:lstStyle/>
          <a:p>
            <a:pPr algn="r"/>
            <a:r>
              <a:rPr lang="fr-FR" b="1" dirty="0"/>
              <a:t>Dates clés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A8A9B31-AD02-4753-8CE5-F9DACE2BD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556793"/>
            <a:ext cx="8712968" cy="4962653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fr-FR" sz="2400" b="1" dirty="0" smtClean="0"/>
              <a:t>2014 : Campagne </a:t>
            </a:r>
            <a:r>
              <a:rPr lang="fr-FR" sz="2400" b="1" dirty="0"/>
              <a:t>– logement </a:t>
            </a:r>
            <a:r>
              <a:rPr lang="fr-FR" sz="2400" dirty="0"/>
              <a:t>et interpellation par 13 collectifs </a:t>
            </a:r>
            <a:r>
              <a:rPr lang="fr-FR" sz="2400" dirty="0" smtClean="0"/>
              <a:t>locaux</a:t>
            </a:r>
          </a:p>
          <a:p>
            <a:pPr>
              <a:spcBef>
                <a:spcPts val="800"/>
              </a:spcBef>
            </a:pPr>
            <a:r>
              <a:rPr lang="fr-FR" sz="2400" b="1" dirty="0" smtClean="0"/>
              <a:t>2015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rgbClr val="FF0000"/>
                </a:solidFill>
              </a:rPr>
              <a:t>: </a:t>
            </a:r>
            <a:r>
              <a:rPr lang="fr-FR" sz="2400" b="1" dirty="0">
                <a:solidFill>
                  <a:srgbClr val="FF0000"/>
                </a:solidFill>
              </a:rPr>
              <a:t>naissance du collectif  </a:t>
            </a:r>
            <a:r>
              <a:rPr lang="fr-FR" sz="2400" b="1" dirty="0"/>
              <a:t>et </a:t>
            </a:r>
            <a:r>
              <a:rPr lang="fr-FR" sz="2400" dirty="0"/>
              <a:t> </a:t>
            </a:r>
            <a:r>
              <a:rPr lang="fr-FR" sz="2400" b="1" dirty="0"/>
              <a:t>appel solennel </a:t>
            </a:r>
            <a:r>
              <a:rPr lang="fr-FR" sz="2400" dirty="0"/>
              <a:t>à l’initiative citoyenne et à l’innovation sociale pour </a:t>
            </a:r>
            <a:r>
              <a:rPr lang="fr-FR" sz="2400" b="1" dirty="0"/>
              <a:t>mieux vivre ensemble dans le 92 </a:t>
            </a:r>
            <a:r>
              <a:rPr lang="fr-FR" sz="2400" dirty="0"/>
              <a:t>( Défense 5 </a:t>
            </a:r>
            <a:r>
              <a:rPr lang="fr-FR" sz="2400" dirty="0" err="1"/>
              <a:t>nov</a:t>
            </a:r>
            <a:r>
              <a:rPr lang="fr-FR" sz="2400" dirty="0"/>
              <a:t> </a:t>
            </a:r>
            <a:r>
              <a:rPr lang="fr-FR" sz="2400" dirty="0" smtClean="0"/>
              <a:t>2015)</a:t>
            </a:r>
          </a:p>
          <a:p>
            <a:pPr>
              <a:spcBef>
                <a:spcPts val="800"/>
              </a:spcBef>
            </a:pPr>
            <a:r>
              <a:rPr lang="fr-FR" sz="2400" b="1" dirty="0" smtClean="0"/>
              <a:t>2016</a:t>
            </a:r>
            <a:r>
              <a:rPr lang="fr-FR" sz="2400" dirty="0" smtClean="0"/>
              <a:t> </a:t>
            </a:r>
            <a:r>
              <a:rPr lang="fr-FR" sz="2400" dirty="0"/>
              <a:t>: signature de la </a:t>
            </a:r>
            <a:r>
              <a:rPr lang="fr-FR" sz="2400" b="1" dirty="0">
                <a:solidFill>
                  <a:srgbClr val="FF0000"/>
                </a:solidFill>
              </a:rPr>
              <a:t>stratégie départementale de lutte contre la pauvreté </a:t>
            </a:r>
            <a:endParaRPr lang="fr-FR" sz="2400" dirty="0"/>
          </a:p>
          <a:p>
            <a:pPr>
              <a:spcBef>
                <a:spcPts val="800"/>
              </a:spcBef>
            </a:pPr>
            <a:r>
              <a:rPr lang="fr-FR" sz="2400" b="1" dirty="0" smtClean="0"/>
              <a:t>2017, 2018 </a:t>
            </a:r>
            <a:r>
              <a:rPr lang="fr-FR" sz="2400" dirty="0"/>
              <a:t>: réaffirmation des </a:t>
            </a:r>
            <a:r>
              <a:rPr lang="fr-FR" sz="2400" b="1" dirty="0">
                <a:solidFill>
                  <a:srgbClr val="FF0000"/>
                </a:solidFill>
              </a:rPr>
              <a:t>3 priorités </a:t>
            </a:r>
            <a:r>
              <a:rPr lang="fr-FR" sz="2400" dirty="0"/>
              <a:t>du collectif : </a:t>
            </a:r>
            <a:r>
              <a:rPr lang="fr-FR" sz="2400" b="1" dirty="0">
                <a:solidFill>
                  <a:srgbClr val="FF0000"/>
                </a:solidFill>
              </a:rPr>
              <a:t>accès aux droits, hébergement logement, </a:t>
            </a:r>
            <a:r>
              <a:rPr lang="fr-FR" sz="2400" b="1" dirty="0" smtClean="0">
                <a:solidFill>
                  <a:srgbClr val="FF0000"/>
                </a:solidFill>
              </a:rPr>
              <a:t>travail</a:t>
            </a:r>
            <a:endParaRPr lang="fr-FR" sz="2400" dirty="0"/>
          </a:p>
          <a:p>
            <a:pPr>
              <a:spcBef>
                <a:spcPts val="800"/>
              </a:spcBef>
            </a:pPr>
            <a:r>
              <a:rPr lang="fr-FR" sz="2400" b="1" dirty="0" smtClean="0"/>
              <a:t>Colloque </a:t>
            </a:r>
            <a:r>
              <a:rPr lang="fr-FR" sz="2400" dirty="0"/>
              <a:t>à Nanterre « </a:t>
            </a:r>
            <a:r>
              <a:rPr lang="fr-FR" sz="2400" b="1" dirty="0"/>
              <a:t>précarité et mal logement, la face cachée du 92 » (</a:t>
            </a:r>
            <a:r>
              <a:rPr lang="fr-FR" sz="2400" dirty="0"/>
              <a:t>14 déc. 2018 )</a:t>
            </a:r>
            <a:endParaRPr lang="fr-FR" sz="2400" b="1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D128CC8-57C9-4872-A041-2AC55CE3A4A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1944216" cy="11521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5C304855-5268-4995-89AC-FFD0DCC84E73}"/>
              </a:ext>
            </a:extLst>
          </p:cNvPr>
          <p:cNvCxnSpPr/>
          <p:nvPr/>
        </p:nvCxnSpPr>
        <p:spPr>
          <a:xfrm>
            <a:off x="287524" y="1412776"/>
            <a:ext cx="86409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660307" y="6519446"/>
            <a:ext cx="24836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rgbClr val="C00000"/>
                </a:solidFill>
              </a:rPr>
              <a:t>www.citoyensfraternels.org</a:t>
            </a:r>
          </a:p>
        </p:txBody>
      </p:sp>
    </p:spTree>
    <p:extLst>
      <p:ext uri="{BB962C8B-B14F-4D97-AF65-F5344CB8AC3E}">
        <p14:creationId xmlns:p14="http://schemas.microsoft.com/office/powerpoint/2010/main" val="41760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275040" cy="1228998"/>
          </a:xfrm>
        </p:spPr>
        <p:txBody>
          <a:bodyPr/>
          <a:lstStyle/>
          <a:p>
            <a:pPr algn="r"/>
            <a:r>
              <a:rPr lang="fr-FR" b="1" dirty="0"/>
              <a:t>Municipales 2020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251520" y="1556792"/>
            <a:ext cx="86409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2008" y="1844824"/>
            <a:ext cx="896448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Objectifs du collectif Citoyens Fraternels 92</a:t>
            </a:r>
          </a:p>
          <a:p>
            <a:pPr algn="ctr"/>
            <a:endParaRPr lang="fr-FR" b="1" dirty="0"/>
          </a:p>
          <a:p>
            <a:pPr lvl="1">
              <a:buFont typeface="Arial" pitchFamily="34" charset="0"/>
              <a:buChar char="•"/>
            </a:pPr>
            <a:r>
              <a:rPr lang="fr-FR" b="1" dirty="0"/>
              <a:t> </a:t>
            </a:r>
            <a:r>
              <a:rPr lang="fr-FR" sz="2400" b="1" dirty="0"/>
              <a:t>Réunir </a:t>
            </a:r>
            <a:r>
              <a:rPr lang="fr-FR" sz="2400" b="1" dirty="0">
                <a:solidFill>
                  <a:srgbClr val="FF0000"/>
                </a:solidFill>
              </a:rPr>
              <a:t>des associations de solidarité</a:t>
            </a:r>
            <a:r>
              <a:rPr lang="fr-FR" sz="2400" dirty="0"/>
              <a:t>, des citoyens, notamment des </a:t>
            </a:r>
            <a:r>
              <a:rPr lang="fr-FR" sz="2400" b="1" dirty="0"/>
              <a:t>personnes </a:t>
            </a:r>
            <a:r>
              <a:rPr lang="fr-FR" sz="2400" b="1" dirty="0" smtClean="0"/>
              <a:t>concernées</a:t>
            </a:r>
          </a:p>
          <a:p>
            <a:pPr lvl="1"/>
            <a:endParaRPr lang="fr-FR" sz="2400" b="1" dirty="0" smtClean="0"/>
          </a:p>
          <a:p>
            <a:pPr lvl="1">
              <a:buFont typeface="Arial" pitchFamily="34" charset="0"/>
              <a:buChar char="•"/>
            </a:pPr>
            <a:endParaRPr lang="fr-FR" sz="800" dirty="0"/>
          </a:p>
          <a:p>
            <a:pPr lvl="1">
              <a:buFont typeface="Arial" pitchFamily="34" charset="0"/>
              <a:buChar char="•"/>
            </a:pPr>
            <a:r>
              <a:rPr lang="fr-FR" sz="2400" b="1" dirty="0"/>
              <a:t> Identifier des </a:t>
            </a:r>
            <a:r>
              <a:rPr lang="fr-FR" sz="2400" b="1" dirty="0">
                <a:solidFill>
                  <a:srgbClr val="FF0000"/>
                </a:solidFill>
              </a:rPr>
              <a:t>problématiques locales majeures </a:t>
            </a:r>
            <a:r>
              <a:rPr lang="fr-FR" sz="2400" dirty="0"/>
              <a:t>qui relèvent du pouvoir de décision ou d’influence du maire</a:t>
            </a:r>
          </a:p>
          <a:p>
            <a:pPr lvl="1"/>
            <a:endParaRPr lang="fr-FR" sz="800" dirty="0" smtClean="0"/>
          </a:p>
          <a:p>
            <a:pPr lvl="1"/>
            <a:endParaRPr lang="fr-FR" sz="800" dirty="0"/>
          </a:p>
          <a:p>
            <a:pPr lvl="1"/>
            <a:endParaRPr lang="fr-FR" sz="800" dirty="0"/>
          </a:p>
          <a:p>
            <a:pPr lvl="1">
              <a:buFont typeface="Arial" pitchFamily="34" charset="0"/>
              <a:buChar char="•"/>
            </a:pPr>
            <a:r>
              <a:rPr lang="fr-FR" sz="2400" dirty="0"/>
              <a:t> </a:t>
            </a:r>
            <a:r>
              <a:rPr lang="fr-FR" sz="2400" b="1" dirty="0"/>
              <a:t>Interpeller les candidats</a:t>
            </a:r>
            <a:r>
              <a:rPr lang="fr-FR" sz="2400" dirty="0"/>
              <a:t> sur ces </a:t>
            </a:r>
            <a:r>
              <a:rPr lang="fr-FR" sz="2400" dirty="0" smtClean="0"/>
              <a:t>problématiques</a:t>
            </a:r>
          </a:p>
          <a:p>
            <a:pPr lvl="1">
              <a:buFont typeface="Arial" pitchFamily="34" charset="0"/>
              <a:buChar char="•"/>
            </a:pPr>
            <a:endParaRPr lang="fr-FR" sz="2400" dirty="0"/>
          </a:p>
          <a:p>
            <a:pPr lvl="1">
              <a:buFont typeface="Arial" pitchFamily="34" charset="0"/>
              <a:buChar char="•"/>
            </a:pPr>
            <a:endParaRPr lang="fr-FR" sz="800" dirty="0"/>
          </a:p>
          <a:p>
            <a:pPr lvl="1">
              <a:buFont typeface="Arial" pitchFamily="34" charset="0"/>
              <a:buChar char="•"/>
            </a:pPr>
            <a:r>
              <a:rPr lang="fr-FR" sz="2400" dirty="0"/>
              <a:t>  </a:t>
            </a:r>
            <a:r>
              <a:rPr lang="fr-FR" sz="2400" b="1" dirty="0"/>
              <a:t>Obtenir des </a:t>
            </a:r>
            <a:r>
              <a:rPr lang="fr-FR" sz="2400" b="1" dirty="0">
                <a:solidFill>
                  <a:srgbClr val="FF0000"/>
                </a:solidFill>
              </a:rPr>
              <a:t>réponses écrites </a:t>
            </a:r>
            <a:r>
              <a:rPr lang="fr-FR" sz="2400" dirty="0"/>
              <a:t>qui seront publiées sur le site du collectif Citoyens Fraternels 92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CB9481AE-2433-48A1-9386-8A867A357FE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4" y="188640"/>
            <a:ext cx="2039594" cy="123874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660307" y="6519446"/>
            <a:ext cx="24836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rgbClr val="C00000"/>
                </a:solidFill>
              </a:rPr>
              <a:t>www.citoyensfraternels.org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013" y="690825"/>
            <a:ext cx="1700225" cy="130571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4248472" cy="864096"/>
          </a:xfrm>
        </p:spPr>
        <p:txBody>
          <a:bodyPr>
            <a:noAutofit/>
          </a:bodyPr>
          <a:lstStyle/>
          <a:p>
            <a:r>
              <a:rPr lang="fr-FR" sz="3600" dirty="0"/>
              <a:t>Strates territoriales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899774" y="137802"/>
            <a:ext cx="1944216" cy="432048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400" dirty="0"/>
              <a:t>Compétences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30623" y="1013282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Région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930687" y="1514050"/>
            <a:ext cx="300033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30623" y="2021394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Métropole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930689" y="2525450"/>
            <a:ext cx="300033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30623" y="3029506"/>
            <a:ext cx="150016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Département</a:t>
            </a:r>
          </a:p>
        </p:txBody>
      </p:sp>
      <p:sp>
        <p:nvSpPr>
          <p:cNvPr id="9" name="Flèche vers le bas 8"/>
          <p:cNvSpPr/>
          <p:nvPr/>
        </p:nvSpPr>
        <p:spPr>
          <a:xfrm>
            <a:off x="930688" y="3605570"/>
            <a:ext cx="300033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30623" y="4109626"/>
            <a:ext cx="150016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Territoire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0623" y="5189746"/>
            <a:ext cx="150016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Communes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930688" y="4685690"/>
            <a:ext cx="300033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1843569" y="30617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Hauts de Seine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820419" y="1729910"/>
            <a:ext cx="33843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Grand Paris</a:t>
            </a:r>
          </a:p>
          <a:p>
            <a:r>
              <a:rPr lang="fr-FR" sz="1600" dirty="0"/>
              <a:t>Etablissement Public de Coordination Intercommunal (EPCI)</a:t>
            </a:r>
          </a:p>
          <a:p>
            <a:r>
              <a:rPr lang="fr-FR" sz="1600" dirty="0"/>
              <a:t> - Dispose d’une fiscalité propre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775245" y="104493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Ile de France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812223" y="3786501"/>
            <a:ext cx="33630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Etablissement Public Territorial </a:t>
            </a:r>
          </a:p>
          <a:p>
            <a:r>
              <a:rPr lang="fr-FR" sz="1600" b="1" dirty="0"/>
              <a:t>(EPT)</a:t>
            </a:r>
          </a:p>
          <a:p>
            <a:pPr lvl="1"/>
            <a:r>
              <a:rPr lang="fr-FR" sz="1400" b="1" dirty="0"/>
              <a:t>T2 – Vallée Sud Grand Paris</a:t>
            </a:r>
          </a:p>
          <a:p>
            <a:pPr lvl="1"/>
            <a:r>
              <a:rPr lang="fr-FR" sz="1400" b="1" dirty="0"/>
              <a:t>T3 – Grand Paris Seine Ouest</a:t>
            </a:r>
          </a:p>
          <a:p>
            <a:pPr lvl="1"/>
            <a:r>
              <a:rPr lang="fr-FR" sz="1400" b="1" dirty="0"/>
              <a:t>T4 – Paris Ouest La Défense</a:t>
            </a:r>
          </a:p>
          <a:p>
            <a:pPr lvl="1"/>
            <a:r>
              <a:rPr lang="fr-FR" sz="1400" b="1" dirty="0"/>
              <a:t>T5 – Boucle Nord de Seine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843569" y="525597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36 communes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149080" y="5117738"/>
            <a:ext cx="3770141" cy="160043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Maires</a:t>
            </a:r>
            <a:r>
              <a:rPr lang="fr-FR" sz="1400" dirty="0"/>
              <a:t> :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/>
              <a:t>Délivrance des permis de construire, réservataire de logements sociaux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/>
              <a:t>Action sociale grâce aux CCAS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/>
              <a:t>Ecoles pré et élémentaires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/>
              <a:t>Services publics de proximité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/>
              <a:t>Développement local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159536" y="2565714"/>
            <a:ext cx="3759685" cy="116955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/>
              <a:t>Action sociale, organisation (PMI, ASE) et prestations (RSA, APA)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/>
              <a:t>Logements adaptés, personnes âgées, jeunes travailleurs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/>
              <a:t>Fonds de solidarité pour le logement (FSL)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159536" y="627871"/>
            <a:ext cx="3765307" cy="116955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/>
              <a:t>Destination générale des espaces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/>
              <a:t>Transport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/>
              <a:t>Développement durable, précarité énergétique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/>
              <a:t>Logement étudiant, femmes victimes de violences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159536" y="1804123"/>
            <a:ext cx="3761488" cy="738664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/>
              <a:t>Politique de l’habitat (</a:t>
            </a:r>
            <a:r>
              <a:rPr lang="fr-FR" sz="1400" dirty="0" smtClean="0"/>
              <a:t>PMH </a:t>
            </a:r>
            <a:r>
              <a:rPr lang="fr-FR" sz="1400" dirty="0"/>
              <a:t>métropolitain)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/>
              <a:t>Accueil, hébergement, accompagnement des personne en difficulté, gens du voyage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5149080" y="3728480"/>
            <a:ext cx="3770141" cy="138499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400" dirty="0"/>
              <a:t>Urbanisme (PLU Intercommunal)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/>
              <a:t>Politique d’attribution des logements sociaux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/>
              <a:t>Politique de la ville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/>
              <a:t>Compétents en lieu et place des communes pour des opérations non reconnues d’intérêt métropolitain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70783" y="6274642"/>
            <a:ext cx="3053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C00000"/>
                </a:solidFill>
              </a:rPr>
              <a:t>www.citoyensfraternels.org</a:t>
            </a:r>
            <a:endParaRPr lang="fr-FR" sz="1600" dirty="0">
              <a:solidFill>
                <a:srgbClr val="C00000"/>
              </a:solidFill>
            </a:endParaRP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xmlns="" id="{CB9481AE-2433-48A1-9386-8A867A357FE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18" y="5999436"/>
            <a:ext cx="1289049" cy="679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07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54283" y="194342"/>
            <a:ext cx="6624736" cy="720080"/>
          </a:xfrm>
        </p:spPr>
        <p:txBody>
          <a:bodyPr>
            <a:noAutofit/>
          </a:bodyPr>
          <a:lstStyle/>
          <a:p>
            <a:r>
              <a:rPr lang="fr-FR" sz="3600" b="1" dirty="0"/>
              <a:t>La lutte contre la pauvreté doit être globale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85938"/>
            <a:ext cx="2952328" cy="4683422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1800" b="1" dirty="0"/>
              <a:t>Accès aux droits</a:t>
            </a:r>
          </a:p>
          <a:p>
            <a:pPr marL="144000" indent="-144000"/>
            <a:r>
              <a:rPr lang="fr-FR" sz="1800" dirty="0"/>
              <a:t>Diagnostic ABS</a:t>
            </a:r>
          </a:p>
          <a:p>
            <a:pPr marL="144000" indent="-144000"/>
            <a:r>
              <a:rPr lang="fr-FR" sz="1800" dirty="0"/>
              <a:t>1er accueil inconditionnel de proximité</a:t>
            </a:r>
          </a:p>
          <a:p>
            <a:pPr marL="144000" indent="-144000"/>
            <a:r>
              <a:rPr lang="fr-FR" sz="1800" dirty="0"/>
              <a:t>Domiciliation des personnes sans domicile stable</a:t>
            </a:r>
          </a:p>
          <a:p>
            <a:pPr marL="144000" indent="-144000"/>
            <a:r>
              <a:rPr lang="fr-FR" sz="1800" dirty="0"/>
              <a:t>Lutte contre la fracture numérique </a:t>
            </a:r>
          </a:p>
          <a:p>
            <a:pPr marL="144000" indent="-144000"/>
            <a:r>
              <a:rPr lang="fr-FR" sz="1800" dirty="0"/>
              <a:t>Scolarisation, éducation des enfants </a:t>
            </a:r>
          </a:p>
          <a:p>
            <a:pPr marL="144000" indent="-144000"/>
            <a:r>
              <a:rPr lang="fr-FR" sz="1800" dirty="0"/>
              <a:t>Soutien à la parentalité, etc.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275856" y="1985938"/>
            <a:ext cx="2664296" cy="468342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ctr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800" b="1" dirty="0"/>
              <a:t>Logement</a:t>
            </a:r>
          </a:p>
          <a:p>
            <a:pPr marL="144000" indent="-1440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400" dirty="0"/>
              <a:t>Permis de construire et évolution du PLU</a:t>
            </a:r>
          </a:p>
          <a:p>
            <a:pPr marL="144000" indent="-1440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dirty="0"/>
              <a:t>Application de la loi SRU</a:t>
            </a:r>
          </a:p>
          <a:p>
            <a:pPr marL="144000" indent="-1440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dirty="0"/>
              <a:t>Mixité sociale</a:t>
            </a:r>
          </a:p>
          <a:p>
            <a:pPr marL="144000" indent="-1440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dirty="0"/>
              <a:t>Critères d’attribution des logements et relogement des publics prioritaires</a:t>
            </a:r>
          </a:p>
          <a:p>
            <a:pPr marL="144000" indent="-1440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dirty="0"/>
              <a:t>Contribuer au développement des capacités d’hébergement temporaire et de logements passerelles</a:t>
            </a:r>
            <a:endParaRPr lang="fr-FR" sz="3400" dirty="0"/>
          </a:p>
          <a:p>
            <a:pPr marL="144000" indent="-1440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600" dirty="0"/>
              <a:t>Accroitre la mobilité vers et dans le parc social </a:t>
            </a:r>
          </a:p>
          <a:p>
            <a:pPr marL="144000" indent="-1440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600" dirty="0"/>
              <a:t>Eviter les expulsions</a:t>
            </a:r>
          </a:p>
          <a:p>
            <a:pPr marL="144000" indent="-1440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600" dirty="0"/>
              <a:t>Solidarité entre communes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fr-FR" sz="2300" dirty="0">
              <a:solidFill>
                <a:srgbClr val="C00000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fr-FR" sz="1600" dirty="0">
              <a:solidFill>
                <a:srgbClr val="C00000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fr-FR" sz="16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fr-FR" sz="16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084168" y="1985938"/>
            <a:ext cx="2808312" cy="4533508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b="1" dirty="0"/>
              <a:t>Emploi</a:t>
            </a:r>
          </a:p>
          <a:p>
            <a:pPr marL="144000" indent="-144000">
              <a:spcBef>
                <a:spcPct val="20000"/>
              </a:spcBef>
              <a:buFont typeface="Arial" pitchFamily="34" charset="0"/>
              <a:buChar char="•"/>
            </a:pPr>
            <a:r>
              <a:rPr lang="fr-FR" dirty="0"/>
              <a:t>Développer l’emploi local</a:t>
            </a:r>
          </a:p>
          <a:p>
            <a:pPr marL="144000" indent="-144000">
              <a:spcBef>
                <a:spcPct val="20000"/>
              </a:spcBef>
              <a:buFont typeface="Arial" pitchFamily="34" charset="0"/>
              <a:buChar char="•"/>
            </a:pPr>
            <a:r>
              <a:rPr lang="fr-FR" dirty="0"/>
              <a:t>Promouvoir l’insertion par l’activité économique et l’emploi local</a:t>
            </a:r>
          </a:p>
          <a:p>
            <a:pPr marL="144000" indent="-144000">
              <a:spcBef>
                <a:spcPct val="20000"/>
              </a:spcBef>
              <a:buFont typeface="Arial" pitchFamily="34" charset="0"/>
              <a:buChar char="•"/>
            </a:pPr>
            <a:r>
              <a:rPr lang="fr-FR" dirty="0"/>
              <a:t>Inclure des clauses d’insertion dans les marchés publics</a:t>
            </a:r>
          </a:p>
          <a:p>
            <a:pPr marL="144000" lvl="0" indent="-144000">
              <a:spcBef>
                <a:spcPct val="20000"/>
              </a:spcBef>
              <a:buFont typeface="Arial" pitchFamily="34" charset="0"/>
              <a:buChar char="•"/>
            </a:pPr>
            <a:r>
              <a:rPr lang="fr-FR" dirty="0"/>
              <a:t>Encourager l’innovation : Territoire Zéro Chômeur, Dispositif Premières Heures, etc.</a:t>
            </a:r>
          </a:p>
          <a:p>
            <a:pPr marL="144000" lvl="0" indent="-144000">
              <a:spcBef>
                <a:spcPct val="20000"/>
              </a:spcBef>
              <a:buFont typeface="Arial" pitchFamily="34" charset="0"/>
              <a:buChar char="•"/>
            </a:pPr>
            <a:r>
              <a:rPr lang="fr-FR" dirty="0"/>
              <a:t>Valoriser l’action citoyenne (Passeport bénévole)</a:t>
            </a:r>
          </a:p>
        </p:txBody>
      </p:sp>
      <p:sp>
        <p:nvSpPr>
          <p:cNvPr id="8" name="Rectangle 7"/>
          <p:cNvSpPr/>
          <p:nvPr/>
        </p:nvSpPr>
        <p:spPr>
          <a:xfrm>
            <a:off x="215516" y="1444713"/>
            <a:ext cx="8748972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Exemples de problématiques locales, qui relèvent du pouvoir du maire</a:t>
            </a:r>
            <a:endParaRPr lang="fr-FR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6477" y="6519446"/>
            <a:ext cx="24836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rgbClr val="C00000"/>
                </a:solidFill>
              </a:rPr>
              <a:t>www.citoyensfraternels.org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B0B880FB-7136-4A1F-8360-18C447EE9643}"/>
              </a:ext>
            </a:extLst>
          </p:cNvPr>
          <p:cNvCxnSpPr/>
          <p:nvPr/>
        </p:nvCxnSpPr>
        <p:spPr>
          <a:xfrm>
            <a:off x="215516" y="1196752"/>
            <a:ext cx="86409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16590AA4-BA29-4064-B99E-AB2A3F21216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57" y="57268"/>
            <a:ext cx="1712963" cy="1055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3998071-7766-4814-8854-656E68A02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pPr algn="r"/>
            <a:r>
              <a:rPr lang="fr-FR" b="1" dirty="0" smtClean="0"/>
              <a:t>Dossier </a:t>
            </a:r>
            <a:r>
              <a:rPr lang="fr-FR" b="1" dirty="0"/>
              <a:t>OPML92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A8A9B31-AD02-4753-8CE5-F9DACE2BD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700808"/>
            <a:ext cx="8712968" cy="4525963"/>
          </a:xfrm>
        </p:spPr>
        <p:txBody>
          <a:bodyPr>
            <a:normAutofit/>
          </a:bodyPr>
          <a:lstStyle/>
          <a:p>
            <a:r>
              <a:rPr lang="fr-FR" b="1" dirty="0"/>
              <a:t>Dossier en 3 parties:</a:t>
            </a:r>
          </a:p>
          <a:p>
            <a:pPr lvl="1"/>
            <a:r>
              <a:rPr lang="fr-FR" sz="2000" dirty="0"/>
              <a:t>Les chiffres-clefs</a:t>
            </a:r>
          </a:p>
          <a:p>
            <a:pPr lvl="1"/>
            <a:r>
              <a:rPr lang="fr-FR" sz="2000" dirty="0"/>
              <a:t>Un guide de lecture</a:t>
            </a:r>
          </a:p>
          <a:p>
            <a:pPr lvl="1"/>
            <a:r>
              <a:rPr lang="fr-FR" sz="2000" dirty="0"/>
              <a:t>Des définitions</a:t>
            </a:r>
          </a:p>
          <a:p>
            <a:pPr marL="457200" lvl="1" indent="0">
              <a:buNone/>
            </a:pPr>
            <a:endParaRPr lang="fr-FR" sz="2400" b="1" dirty="0"/>
          </a:p>
          <a:p>
            <a:r>
              <a:rPr lang="fr-FR" b="1" dirty="0"/>
              <a:t>Le thème</a:t>
            </a:r>
          </a:p>
          <a:p>
            <a:pPr marL="0" indent="0" algn="ctr">
              <a:buNone/>
            </a:pPr>
            <a:r>
              <a:rPr lang="fr-FR" sz="2400" b="1" dirty="0">
                <a:solidFill>
                  <a:srgbClr val="FF0000"/>
                </a:solidFill>
              </a:rPr>
              <a:t>L’avenir des populations précaires dans votre ville</a:t>
            </a:r>
          </a:p>
          <a:p>
            <a:pPr lvl="1"/>
            <a:r>
              <a:rPr lang="fr-FR" sz="2000" dirty="0"/>
              <a:t>Qui sont les précaires</a:t>
            </a:r>
          </a:p>
          <a:p>
            <a:pPr lvl="1"/>
            <a:r>
              <a:rPr lang="fr-FR" sz="2000" dirty="0"/>
              <a:t>Où logent-ils?</a:t>
            </a:r>
          </a:p>
          <a:p>
            <a:pPr lvl="1"/>
            <a:r>
              <a:rPr lang="fr-FR" sz="2000" dirty="0"/>
              <a:t>Les obligations légales ou sociales des communes</a:t>
            </a:r>
          </a:p>
          <a:p>
            <a:pPr marL="800100" lvl="2" indent="0" algn="ctr">
              <a:buNone/>
            </a:pPr>
            <a:endParaRPr lang="fr-FR" sz="1600" b="1" dirty="0">
              <a:solidFill>
                <a:srgbClr val="FF000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D128CC8-57C9-4872-A041-2AC55CE3A4A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4" y="188640"/>
            <a:ext cx="1974178" cy="121949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5C304855-5268-4995-89AC-FFD0DCC84E73}"/>
              </a:ext>
            </a:extLst>
          </p:cNvPr>
          <p:cNvCxnSpPr/>
          <p:nvPr/>
        </p:nvCxnSpPr>
        <p:spPr>
          <a:xfrm>
            <a:off x="251520" y="1556792"/>
            <a:ext cx="86409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660307" y="6519446"/>
            <a:ext cx="24836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solidFill>
                  <a:srgbClr val="C00000"/>
                </a:solidFill>
              </a:rPr>
              <a:t>www.citoyensfraternels.org</a:t>
            </a:r>
          </a:p>
        </p:txBody>
      </p:sp>
    </p:spTree>
    <p:extLst>
      <p:ext uri="{BB962C8B-B14F-4D97-AF65-F5344CB8AC3E}">
        <p14:creationId xmlns:p14="http://schemas.microsoft.com/office/powerpoint/2010/main" val="104241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856</Words>
  <Application>Microsoft Office PowerPoint</Application>
  <PresentationFormat>Affichage à l'écran (4:3)</PresentationFormat>
  <Paragraphs>203</Paragraphs>
  <Slides>13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Thème Office</vt:lpstr>
      <vt:lpstr>Samedi 16 novembre 2019</vt:lpstr>
      <vt:lpstr>Sommaire</vt:lpstr>
      <vt:lpstr>Citoyens Fraternels 92</vt:lpstr>
      <vt:lpstr>Citoyens Fraternels 92</vt:lpstr>
      <vt:lpstr>Dates clés </vt:lpstr>
      <vt:lpstr>Municipales 2020</vt:lpstr>
      <vt:lpstr>Strates territoriales</vt:lpstr>
      <vt:lpstr>La lutte contre la pauvreté doit être globale</vt:lpstr>
      <vt:lpstr>Dossier OPML92</vt:lpstr>
      <vt:lpstr>Dossier OPML92</vt:lpstr>
      <vt:lpstr>Dossier OPML92</vt:lpstr>
      <vt:lpstr>Travail en ateliers</vt:lpstr>
      <vt:lpstr>Feuille de route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lutte contre la pauvreté doit être globale</dc:title>
  <dc:creator>Etienne</dc:creator>
  <cp:lastModifiedBy>Mathilde DEGRASSAT - ESPACES</cp:lastModifiedBy>
  <cp:revision>77</cp:revision>
  <cp:lastPrinted>2019-11-13T15:43:49Z</cp:lastPrinted>
  <dcterms:created xsi:type="dcterms:W3CDTF">2019-06-02T17:16:13Z</dcterms:created>
  <dcterms:modified xsi:type="dcterms:W3CDTF">2020-02-12T16:25:32Z</dcterms:modified>
</cp:coreProperties>
</file>